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Lst>
  <p:sldSz cx="12192000" cy="6858000"/>
  <p:notesSz cx="6797675" cy="99266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52E536-AC86-48FF-8B99-774E97BDD7C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31BF839-AF04-436A-94AE-4D9B927CE8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B2AB3714-FBEC-4C34-8B7B-E5049B29063A}"/>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79AB7F95-ABAD-4261-90B2-5ECB5672CF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7CC5DC4-B653-4AFB-9C05-5E6F580F0A5E}"/>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4173703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67F252-6F6D-400E-BD79-CD9C172EC1D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A6DA19B-5370-4A52-9DC6-72D8F1D500E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4276665-AB81-48A8-8249-7F9C07989DB1}"/>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7190DB39-8858-410E-A2A6-29FC690D0D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ABC0BE1-CE3C-4E5F-AA7A-B8702E522F77}"/>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2710961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84D6ED3-0E54-40BC-8A9B-DE10E456793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C76B11D-409A-4217-9168-B4E2595FB32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D0366F7-A49B-451E-B3B9-B7138E8C2BC0}"/>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0E8F39E7-5375-4E70-894B-E6D3EAA84D4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7C2C3C2-5A84-455D-A300-650B9F927CAD}"/>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167550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0552F71-F01F-49BC-8C3A-B8651079CD7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0CB7085-7EAF-423F-9AB6-9A768417993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2890ED7-D9B7-4C1C-9638-0E0CA6A8E5F7}"/>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944FF548-86E6-4E1D-9237-6CBCD41E1C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C39F9D5-A82E-43D4-AC6A-1EB598233077}"/>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2116260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0A474E-8439-4998-A377-27A113394BF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DC5B390-8FD0-458C-8723-1C0A23B461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638213C5-2112-4E60-A0D4-F0D567B09432}"/>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E1C92B1B-19CB-429D-9BF6-C1FEC2269A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E458274-DE6C-4EC1-A3E8-2224DDA90B93}"/>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2175005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81A17C-9A0E-414A-8411-C10E19D419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8E434ED-E1E5-42E5-B9F9-84F156BFE78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0F1140F1-165F-48C2-9EBC-F2C196262FB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75E69E3-0983-472E-86FE-5F52AB2486BC}"/>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6" name="页脚占位符 5">
            <a:extLst>
              <a:ext uri="{FF2B5EF4-FFF2-40B4-BE49-F238E27FC236}">
                <a16:creationId xmlns:a16="http://schemas.microsoft.com/office/drawing/2014/main" id="{EA058E77-4FC2-4EF5-BBA5-6A3849E4158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1C21CD6-5820-4519-816D-0CC5243CE3F5}"/>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153729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5C3587-4472-4709-A376-A640DB8D497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F55750B-2505-46F0-A38A-12A7421685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B12B6D4-B52C-47E0-95F3-36881B091A9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08F51A1-5B53-43B4-91CE-07E09BA038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7B6FC91-344D-4BD5-86BD-D214FA0E534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A3BE5E0-8858-4BED-8AD1-E7B3DE8AD870}"/>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8" name="页脚占位符 7">
            <a:extLst>
              <a:ext uri="{FF2B5EF4-FFF2-40B4-BE49-F238E27FC236}">
                <a16:creationId xmlns:a16="http://schemas.microsoft.com/office/drawing/2014/main" id="{7E80A8B5-CAA9-482C-8DE2-6502EBC24A0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41E7F80-101A-4182-803D-B81BCD2E2D42}"/>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3699464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438CA3-203F-4F51-8247-779E901E142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E2405818-7605-49CA-A997-E4B6D9294036}"/>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4" name="页脚占位符 3">
            <a:extLst>
              <a:ext uri="{FF2B5EF4-FFF2-40B4-BE49-F238E27FC236}">
                <a16:creationId xmlns:a16="http://schemas.microsoft.com/office/drawing/2014/main" id="{DB005EBB-212A-4C05-9886-08C421D1BE1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6F649F8B-4289-4BFF-9E84-D1685288BE83}"/>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2612214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42D7006-C28D-4ABC-BDC2-F59CC7F23C54}"/>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3" name="页脚占位符 2">
            <a:extLst>
              <a:ext uri="{FF2B5EF4-FFF2-40B4-BE49-F238E27FC236}">
                <a16:creationId xmlns:a16="http://schemas.microsoft.com/office/drawing/2014/main" id="{2864BE9E-1F66-4ACA-9976-E3EC33DA512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0DCB3AD6-93FA-423F-AC53-87CA4C0492D8}"/>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1672806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926DD83-FD7C-45F5-B631-B4B99E9523A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BC35B85B-32F4-4E12-A915-3CBCCF5C1A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A83B9A0E-5B7B-4FB6-8942-B3FF9D99A9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5DF8E50-3AFE-42B2-9F8F-31F44EE02F63}"/>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6" name="页脚占位符 5">
            <a:extLst>
              <a:ext uri="{FF2B5EF4-FFF2-40B4-BE49-F238E27FC236}">
                <a16:creationId xmlns:a16="http://schemas.microsoft.com/office/drawing/2014/main" id="{6742D9A5-7737-41C0-88FC-C7A7CDA657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83A831D-3F2E-4F46-B481-D484F7C7C4DF}"/>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409413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909EF8-F054-4BA9-8522-48BBFAFF6A7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F39E8BC-9215-44A1-A0C9-F731108882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1A0DC63-501E-4951-960F-D4CF75F4BD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90A9265-019D-48FF-97BE-2CB031D8CBEA}"/>
              </a:ext>
            </a:extLst>
          </p:cNvPr>
          <p:cNvSpPr>
            <a:spLocks noGrp="1"/>
          </p:cNvSpPr>
          <p:nvPr>
            <p:ph type="dt" sz="half" idx="10"/>
          </p:nvPr>
        </p:nvSpPr>
        <p:spPr/>
        <p:txBody>
          <a:bodyPr/>
          <a:lstStyle/>
          <a:p>
            <a:fld id="{A8BD8CD8-AFEB-4907-A054-F9C960DE7C90}" type="datetimeFigureOut">
              <a:rPr lang="zh-CN" altLang="en-US" smtClean="0"/>
              <a:t>2022-12-09</a:t>
            </a:fld>
            <a:endParaRPr lang="zh-CN" altLang="en-US"/>
          </a:p>
        </p:txBody>
      </p:sp>
      <p:sp>
        <p:nvSpPr>
          <p:cNvPr id="6" name="页脚占位符 5">
            <a:extLst>
              <a:ext uri="{FF2B5EF4-FFF2-40B4-BE49-F238E27FC236}">
                <a16:creationId xmlns:a16="http://schemas.microsoft.com/office/drawing/2014/main" id="{6ECF2DEA-31D5-4190-8D79-083CA9FED8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11AC275-D573-402C-AA7F-62DD7A7A3253}"/>
              </a:ext>
            </a:extLst>
          </p:cNvPr>
          <p:cNvSpPr>
            <a:spLocks noGrp="1"/>
          </p:cNvSpPr>
          <p:nvPr>
            <p:ph type="sldNum" sz="quarter" idx="12"/>
          </p:nvPr>
        </p:nvSpPr>
        <p:spPr/>
        <p:txBody>
          <a:body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162756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02E515B-50A6-43AC-8516-98E22D1FD5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6F274AA-D194-4569-837B-61B5E5A2C7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F4030C9-8D56-4651-958E-23BB2FBF63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BD8CD8-AFEB-4907-A054-F9C960DE7C90}" type="datetimeFigureOut">
              <a:rPr lang="zh-CN" altLang="en-US" smtClean="0"/>
              <a:t>2022-12-09</a:t>
            </a:fld>
            <a:endParaRPr lang="zh-CN" altLang="en-US"/>
          </a:p>
        </p:txBody>
      </p:sp>
      <p:sp>
        <p:nvSpPr>
          <p:cNvPr id="5" name="页脚占位符 4">
            <a:extLst>
              <a:ext uri="{FF2B5EF4-FFF2-40B4-BE49-F238E27FC236}">
                <a16:creationId xmlns:a16="http://schemas.microsoft.com/office/drawing/2014/main" id="{976AC64A-4110-4EF7-AE27-87603B229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10DABE6-3B40-4089-8830-2F5EC2FCC5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5EB60-C62A-4CC3-9BB1-01182FB3156A}" type="slidenum">
              <a:rPr lang="zh-CN" altLang="en-US" smtClean="0"/>
              <a:t>‹#›</a:t>
            </a:fld>
            <a:endParaRPr lang="zh-CN" altLang="en-US"/>
          </a:p>
        </p:txBody>
      </p:sp>
    </p:spTree>
    <p:extLst>
      <p:ext uri="{BB962C8B-B14F-4D97-AF65-F5344CB8AC3E}">
        <p14:creationId xmlns:p14="http://schemas.microsoft.com/office/powerpoint/2010/main" val="2539631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3A88EB0-696F-4794-961A-6B29B3FAAD0B}"/>
              </a:ext>
            </a:extLst>
          </p:cNvPr>
          <p:cNvSpPr txBox="1"/>
          <p:nvPr/>
        </p:nvSpPr>
        <p:spPr>
          <a:xfrm>
            <a:off x="0" y="0"/>
            <a:ext cx="3626529"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zh-CN" altLang="en-US" sz="2400" dirty="0"/>
              <a:t>岗位实习前准备</a:t>
            </a:r>
          </a:p>
        </p:txBody>
      </p:sp>
      <p:graphicFrame>
        <p:nvGraphicFramePr>
          <p:cNvPr id="3" name="表格 3">
            <a:extLst>
              <a:ext uri="{FF2B5EF4-FFF2-40B4-BE49-F238E27FC236}">
                <a16:creationId xmlns:a16="http://schemas.microsoft.com/office/drawing/2014/main" id="{61D123EC-47F9-AC04-4168-F5DD0235E6B8}"/>
              </a:ext>
            </a:extLst>
          </p:cNvPr>
          <p:cNvGraphicFramePr>
            <a:graphicFrameLocks noGrp="1"/>
          </p:cNvGraphicFramePr>
          <p:nvPr>
            <p:extLst>
              <p:ext uri="{D42A27DB-BD31-4B8C-83A1-F6EECF244321}">
                <p14:modId xmlns:p14="http://schemas.microsoft.com/office/powerpoint/2010/main" val="1965018947"/>
              </p:ext>
            </p:extLst>
          </p:nvPr>
        </p:nvGraphicFramePr>
        <p:xfrm>
          <a:off x="0" y="533154"/>
          <a:ext cx="12192000" cy="6725920"/>
        </p:xfrm>
        <a:graphic>
          <a:graphicData uri="http://schemas.openxmlformats.org/drawingml/2006/table">
            <a:tbl>
              <a:tblPr firstRow="1" bandRow="1">
                <a:tableStyleId>{5C22544A-7EE6-4342-B048-85BDC9FD1C3A}</a:tableStyleId>
              </a:tblPr>
              <a:tblGrid>
                <a:gridCol w="7590408">
                  <a:extLst>
                    <a:ext uri="{9D8B030D-6E8A-4147-A177-3AD203B41FA5}">
                      <a16:colId xmlns:a16="http://schemas.microsoft.com/office/drawing/2014/main" val="1003846363"/>
                    </a:ext>
                  </a:extLst>
                </a:gridCol>
                <a:gridCol w="1278384">
                  <a:extLst>
                    <a:ext uri="{9D8B030D-6E8A-4147-A177-3AD203B41FA5}">
                      <a16:colId xmlns:a16="http://schemas.microsoft.com/office/drawing/2014/main" val="2450771466"/>
                    </a:ext>
                  </a:extLst>
                </a:gridCol>
                <a:gridCol w="3323208">
                  <a:extLst>
                    <a:ext uri="{9D8B030D-6E8A-4147-A177-3AD203B41FA5}">
                      <a16:colId xmlns:a16="http://schemas.microsoft.com/office/drawing/2014/main" val="261776779"/>
                    </a:ext>
                  </a:extLst>
                </a:gridCol>
              </a:tblGrid>
              <a:tr h="370840">
                <a:tc>
                  <a:txBody>
                    <a:bodyPr/>
                    <a:lstStyle/>
                    <a:p>
                      <a:pPr algn="ctr"/>
                      <a:r>
                        <a:rPr lang="zh-CN" altLang="en-US" sz="1400" dirty="0"/>
                        <a:t>工作流程</a:t>
                      </a:r>
                    </a:p>
                  </a:txBody>
                  <a:tcPr/>
                </a:tc>
                <a:tc>
                  <a:txBody>
                    <a:bodyPr/>
                    <a:lstStyle/>
                    <a:p>
                      <a:pPr algn="ctr"/>
                      <a:r>
                        <a:rPr lang="zh-CN" altLang="en-US" sz="1400" dirty="0"/>
                        <a:t>时间节点</a:t>
                      </a:r>
                    </a:p>
                  </a:txBody>
                  <a:tcPr/>
                </a:tc>
                <a:tc>
                  <a:txBody>
                    <a:bodyPr/>
                    <a:lstStyle/>
                    <a:p>
                      <a:pPr algn="ctr"/>
                      <a:r>
                        <a:rPr lang="zh-CN" altLang="en-US" sz="1400" dirty="0"/>
                        <a:t>责任人</a:t>
                      </a:r>
                    </a:p>
                  </a:txBody>
                  <a:tcPr/>
                </a:tc>
                <a:extLst>
                  <a:ext uri="{0D108BD9-81ED-4DB2-BD59-A6C34878D82A}">
                    <a16:rowId xmlns:a16="http://schemas.microsoft.com/office/drawing/2014/main" val="53491473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t>1.</a:t>
                      </a:r>
                      <a:r>
                        <a:rPr lang="zh-CN" altLang="en-US" sz="1400" dirty="0"/>
                        <a:t>各专业修订（制定）实习标准，经二级</a:t>
                      </a:r>
                      <a:r>
                        <a:rPr lang="zh-CN" altLang="en-US" sz="1400" kern="1200" dirty="0">
                          <a:solidFill>
                            <a:schemeClr val="dk1"/>
                          </a:solidFill>
                          <a:latin typeface="+mn-lt"/>
                          <a:ea typeface="+mn-ea"/>
                          <a:cs typeface="+mn-cs"/>
                        </a:rPr>
                        <a:t>学院专业建设指导委员会审定。</a:t>
                      </a:r>
                    </a:p>
                  </a:txBody>
                  <a:tcPr/>
                </a:tc>
                <a:tc>
                  <a:txBody>
                    <a:bodyPr/>
                    <a:lstStyle/>
                    <a:p>
                      <a:r>
                        <a:rPr lang="zh-CN" altLang="en-US" sz="1400" dirty="0"/>
                        <a:t>实习前</a:t>
                      </a:r>
                      <a:r>
                        <a:rPr lang="en-US" altLang="zh-CN" sz="1400" dirty="0"/>
                        <a:t>1</a:t>
                      </a:r>
                      <a:r>
                        <a:rPr lang="zh-CN" altLang="en-US" sz="1400" dirty="0"/>
                        <a:t>年</a:t>
                      </a:r>
                    </a:p>
                  </a:txBody>
                  <a:tcPr/>
                </a:tc>
                <a:tc>
                  <a:txBody>
                    <a:bodyPr/>
                    <a:lstStyle/>
                    <a:p>
                      <a:r>
                        <a:rPr lang="zh-CN" altLang="en-US" sz="1400" dirty="0"/>
                        <a:t>二级学院分管实习教学领导</a:t>
                      </a:r>
                    </a:p>
                  </a:txBody>
                  <a:tcPr/>
                </a:tc>
                <a:extLst>
                  <a:ext uri="{0D108BD9-81ED-4DB2-BD59-A6C34878D82A}">
                    <a16:rowId xmlns:a16="http://schemas.microsoft.com/office/drawing/2014/main" val="296268930"/>
                  </a:ext>
                </a:extLst>
              </a:tr>
              <a:tr h="370840">
                <a:tc>
                  <a:txBody>
                    <a:bodyPr/>
                    <a:lstStyle/>
                    <a:p>
                      <a:r>
                        <a:rPr lang="en-US" altLang="zh-CN" sz="1400" dirty="0"/>
                        <a:t>2.</a:t>
                      </a:r>
                      <a:r>
                        <a:rPr lang="zh-CN" altLang="en-US" sz="1400" dirty="0"/>
                        <a:t>第一次清理实习学生人数，确定参加实习学生名单。</a:t>
                      </a:r>
                    </a:p>
                  </a:txBody>
                  <a:tcPr/>
                </a:tc>
                <a:tc>
                  <a:txBody>
                    <a:bodyPr/>
                    <a:lstStyle/>
                    <a:p>
                      <a:r>
                        <a:rPr lang="zh-CN" altLang="en-US" sz="1400" dirty="0"/>
                        <a:t>实习前</a:t>
                      </a:r>
                      <a:r>
                        <a:rPr lang="en-US" altLang="zh-CN" sz="1400" dirty="0"/>
                        <a:t>1</a:t>
                      </a:r>
                      <a:r>
                        <a:rPr lang="zh-CN" altLang="en-US" sz="1400" dirty="0"/>
                        <a:t>个月</a:t>
                      </a:r>
                    </a:p>
                  </a:txBody>
                  <a:tcPr/>
                </a:tc>
                <a:tc>
                  <a:txBody>
                    <a:bodyPr/>
                    <a:lstStyle/>
                    <a:p>
                      <a:r>
                        <a:rPr lang="zh-CN" altLang="en-US" sz="1400" dirty="0"/>
                        <a:t>二级学院实训主任</a:t>
                      </a:r>
                    </a:p>
                  </a:txBody>
                  <a:tcPr/>
                </a:tc>
                <a:extLst>
                  <a:ext uri="{0D108BD9-81ED-4DB2-BD59-A6C34878D82A}">
                    <a16:rowId xmlns:a16="http://schemas.microsoft.com/office/drawing/2014/main" val="3429265635"/>
                  </a:ext>
                </a:extLst>
              </a:tr>
              <a:tr h="370840">
                <a:tc>
                  <a:txBody>
                    <a:bodyPr/>
                    <a:lstStyle/>
                    <a:p>
                      <a:r>
                        <a:rPr lang="en-US" altLang="zh-CN" sz="1400" dirty="0"/>
                        <a:t>3.</a:t>
                      </a:r>
                      <a:r>
                        <a:rPr lang="zh-CN" altLang="en-US" sz="1400" dirty="0"/>
                        <a:t> 召开第一次动员大会，发放告家长书，请学生做好实习前思想准备。</a:t>
                      </a:r>
                    </a:p>
                  </a:txBody>
                  <a:tcPr/>
                </a:tc>
                <a:tc>
                  <a:txBody>
                    <a:bodyPr/>
                    <a:lstStyle/>
                    <a:p>
                      <a:r>
                        <a:rPr lang="zh-CN" altLang="en-US" sz="1400" dirty="0"/>
                        <a:t>实习前</a:t>
                      </a:r>
                      <a:r>
                        <a:rPr lang="en-US" altLang="zh-CN" sz="1400" dirty="0"/>
                        <a:t>1</a:t>
                      </a:r>
                      <a:r>
                        <a:rPr lang="zh-CN" altLang="en-US" sz="1400" dirty="0"/>
                        <a:t>个月</a:t>
                      </a:r>
                    </a:p>
                  </a:txBody>
                  <a:tcPr/>
                </a:tc>
                <a:tc>
                  <a:txBody>
                    <a:bodyPr/>
                    <a:lstStyle/>
                    <a:p>
                      <a:r>
                        <a:rPr lang="zh-CN" altLang="en-US" sz="1400" dirty="0"/>
                        <a:t>二级学院分管实习教学领导、实训主任</a:t>
                      </a:r>
                    </a:p>
                  </a:txBody>
                  <a:tcPr/>
                </a:tc>
                <a:extLst>
                  <a:ext uri="{0D108BD9-81ED-4DB2-BD59-A6C34878D82A}">
                    <a16:rowId xmlns:a16="http://schemas.microsoft.com/office/drawing/2014/main" val="1334903153"/>
                  </a:ext>
                </a:extLst>
              </a:tr>
              <a:tr h="370840">
                <a:tc>
                  <a:txBody>
                    <a:bodyPr/>
                    <a:lstStyle/>
                    <a:p>
                      <a:r>
                        <a:rPr lang="en-US" altLang="zh-CN" sz="1400" dirty="0"/>
                        <a:t>4.</a:t>
                      </a:r>
                      <a:r>
                        <a:rPr lang="zh-CN" altLang="en-US" sz="1400" dirty="0"/>
                        <a:t>调研实习单位，编制实习单位考察评估报告。</a:t>
                      </a:r>
                    </a:p>
                  </a:txBody>
                  <a:tcPr/>
                </a:tc>
                <a:tc>
                  <a:txBody>
                    <a:bodyPr/>
                    <a:lstStyle/>
                    <a:p>
                      <a:r>
                        <a:rPr lang="en-US" altLang="zh-CN" sz="1400" dirty="0"/>
                        <a:t>4</a:t>
                      </a:r>
                      <a:r>
                        <a:rPr lang="zh-CN" altLang="en-US" sz="1400" dirty="0"/>
                        <a:t>月前、</a:t>
                      </a:r>
                      <a:r>
                        <a:rPr lang="en-US" altLang="zh-CN" sz="1400" dirty="0"/>
                        <a:t>9</a:t>
                      </a:r>
                      <a:r>
                        <a:rPr lang="zh-CN" altLang="en-US" sz="1400" dirty="0"/>
                        <a:t>月前</a:t>
                      </a:r>
                    </a:p>
                  </a:txBody>
                  <a:tcPr/>
                </a:tc>
                <a:tc>
                  <a:txBody>
                    <a:bodyPr/>
                    <a:lstStyle/>
                    <a:p>
                      <a:r>
                        <a:rPr lang="zh-CN" altLang="en-US" sz="1400" dirty="0"/>
                        <a:t>二级学院实训主任</a:t>
                      </a:r>
                    </a:p>
                  </a:txBody>
                  <a:tcPr/>
                </a:tc>
                <a:extLst>
                  <a:ext uri="{0D108BD9-81ED-4DB2-BD59-A6C34878D82A}">
                    <a16:rowId xmlns:a16="http://schemas.microsoft.com/office/drawing/2014/main" val="3094699179"/>
                  </a:ext>
                </a:extLst>
              </a:tr>
              <a:tr h="370840">
                <a:tc>
                  <a:txBody>
                    <a:bodyPr/>
                    <a:lstStyle/>
                    <a:p>
                      <a:r>
                        <a:rPr lang="en-US" altLang="zh-CN" sz="1400" dirty="0"/>
                        <a:t>5.</a:t>
                      </a:r>
                      <a:r>
                        <a:rPr lang="zh-CN" altLang="en-US" sz="1400" dirty="0"/>
                        <a:t>各二级学院完善实习单位信息，并将实习单位基本信息表和实习单位考察报告经校企合作处和招就处审核后交教务处备案。教务处组织上会讨论。通过后，纸质材料返二级学院保存。</a:t>
                      </a:r>
                    </a:p>
                  </a:txBody>
                  <a:tcPr/>
                </a:tc>
                <a:tc>
                  <a:txBody>
                    <a:bodyPr/>
                    <a:lstStyle/>
                    <a:p>
                      <a:r>
                        <a:rPr lang="en-US" altLang="zh-CN" sz="1400" dirty="0"/>
                        <a:t>5</a:t>
                      </a:r>
                      <a:r>
                        <a:rPr lang="zh-CN" altLang="en-US" sz="1400" dirty="0"/>
                        <a:t>月、</a:t>
                      </a:r>
                      <a:r>
                        <a:rPr lang="en-US" altLang="zh-CN" sz="1400" dirty="0"/>
                        <a:t>11</a:t>
                      </a:r>
                      <a:r>
                        <a:rPr lang="zh-CN" altLang="en-US" sz="1400" dirty="0"/>
                        <a:t>月</a:t>
                      </a:r>
                    </a:p>
                  </a:txBody>
                  <a:tcPr/>
                </a:tc>
                <a:tc>
                  <a:txBody>
                    <a:bodyPr/>
                    <a:lstStyle/>
                    <a:p>
                      <a:r>
                        <a:rPr lang="zh-CN" altLang="en-US" sz="1400" dirty="0"/>
                        <a:t>二级学院分管实习教学领导、教务处实践教学管理科科长</a:t>
                      </a:r>
                    </a:p>
                  </a:txBody>
                  <a:tcPr/>
                </a:tc>
                <a:extLst>
                  <a:ext uri="{0D108BD9-81ED-4DB2-BD59-A6C34878D82A}">
                    <a16:rowId xmlns:a16="http://schemas.microsoft.com/office/drawing/2014/main" val="1776416250"/>
                  </a:ext>
                </a:extLst>
              </a:tr>
              <a:tr h="370840">
                <a:tc>
                  <a:txBody>
                    <a:bodyPr/>
                    <a:lstStyle/>
                    <a:p>
                      <a:r>
                        <a:rPr lang="en-US" altLang="zh-CN" sz="1400" dirty="0">
                          <a:solidFill>
                            <a:schemeClr val="tx1"/>
                          </a:solidFill>
                        </a:rPr>
                        <a:t>6.</a:t>
                      </a:r>
                      <a:r>
                        <a:rPr lang="zh-CN" altLang="en-US" sz="1400" dirty="0">
                          <a:solidFill>
                            <a:schemeClr val="tx1"/>
                          </a:solidFill>
                        </a:rPr>
                        <a:t>各二级学院组织印刷</a:t>
                      </a:r>
                      <a:r>
                        <a:rPr lang="en-US" altLang="zh-CN" sz="1400" dirty="0">
                          <a:solidFill>
                            <a:schemeClr val="tx1"/>
                          </a:solidFill>
                        </a:rPr>
                        <a:t>《</a:t>
                      </a:r>
                      <a:r>
                        <a:rPr lang="zh-CN" altLang="en-US" sz="1400" dirty="0">
                          <a:solidFill>
                            <a:schemeClr val="tx1"/>
                          </a:solidFill>
                        </a:rPr>
                        <a:t>实习鉴定表</a:t>
                      </a:r>
                      <a:r>
                        <a:rPr lang="en-US" altLang="zh-CN" sz="1400" dirty="0">
                          <a:solidFill>
                            <a:schemeClr val="tx1"/>
                          </a:solidFill>
                        </a:rPr>
                        <a:t>》《</a:t>
                      </a:r>
                      <a:r>
                        <a:rPr lang="zh-CN" altLang="en-US" sz="1400" dirty="0">
                          <a:solidFill>
                            <a:schemeClr val="tx1"/>
                          </a:solidFill>
                        </a:rPr>
                        <a:t>专业调研问卷</a:t>
                      </a:r>
                      <a:r>
                        <a:rPr lang="en-US" altLang="zh-CN" sz="1400" dirty="0">
                          <a:solidFill>
                            <a:schemeClr val="tx1"/>
                          </a:solidFill>
                        </a:rPr>
                        <a:t>》</a:t>
                      </a:r>
                      <a:r>
                        <a:rPr lang="zh-CN" altLang="en-US" sz="1400" dirty="0">
                          <a:solidFill>
                            <a:schemeClr val="tx1"/>
                          </a:solidFill>
                        </a:rPr>
                        <a:t>等材料。</a:t>
                      </a:r>
                    </a:p>
                  </a:txBody>
                  <a:tcPr/>
                </a:tc>
                <a:tc>
                  <a:txBody>
                    <a:bodyPr/>
                    <a:lstStyle/>
                    <a:p>
                      <a:r>
                        <a:rPr lang="zh-CN" altLang="en-US" sz="1400" dirty="0"/>
                        <a:t>实习出发前</a:t>
                      </a:r>
                    </a:p>
                  </a:txBody>
                  <a:tcPr/>
                </a:tc>
                <a:tc>
                  <a:txBody>
                    <a:bodyPr/>
                    <a:lstStyle/>
                    <a:p>
                      <a:r>
                        <a:rPr lang="zh-CN" altLang="en-US" sz="1400" dirty="0"/>
                        <a:t>实训主任</a:t>
                      </a:r>
                    </a:p>
                  </a:txBody>
                  <a:tcPr/>
                </a:tc>
                <a:extLst>
                  <a:ext uri="{0D108BD9-81ED-4DB2-BD59-A6C34878D82A}">
                    <a16:rowId xmlns:a16="http://schemas.microsoft.com/office/drawing/2014/main" val="2407776118"/>
                  </a:ext>
                </a:extLst>
              </a:tr>
              <a:tr h="370840">
                <a:tc>
                  <a:txBody>
                    <a:bodyPr/>
                    <a:lstStyle/>
                    <a:p>
                      <a:r>
                        <a:rPr lang="en-US" altLang="zh-CN" sz="1400" dirty="0"/>
                        <a:t>7.</a:t>
                      </a:r>
                      <a:r>
                        <a:rPr lang="zh-CN" altLang="en-US" sz="1400" dirty="0"/>
                        <a:t>各二级学院组织与实习单位联系，邀请单位人员来校面试。学生与单位双向选择，确定学生实习统计情况表，并审核自主实习学生资料。</a:t>
                      </a:r>
                    </a:p>
                  </a:txBody>
                  <a:tcPr/>
                </a:tc>
                <a:tc>
                  <a:txBody>
                    <a:bodyPr/>
                    <a:lstStyle/>
                    <a:p>
                      <a:r>
                        <a:rPr lang="zh-CN" altLang="en-US" sz="1400" dirty="0"/>
                        <a:t>实习前</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400" dirty="0"/>
                        <a:t>二级学院分管实习教学领导、实训主任</a:t>
                      </a:r>
                    </a:p>
                  </a:txBody>
                  <a:tcPr/>
                </a:tc>
                <a:extLst>
                  <a:ext uri="{0D108BD9-81ED-4DB2-BD59-A6C34878D82A}">
                    <a16:rowId xmlns:a16="http://schemas.microsoft.com/office/drawing/2014/main" val="288304092"/>
                  </a:ext>
                </a:extLst>
              </a:tr>
              <a:tr h="370840">
                <a:tc>
                  <a:txBody>
                    <a:bodyPr/>
                    <a:lstStyle/>
                    <a:p>
                      <a:r>
                        <a:rPr lang="en-US" altLang="zh-CN" sz="1400" dirty="0"/>
                        <a:t>8.</a:t>
                      </a:r>
                      <a:r>
                        <a:rPr lang="zh-CN" altLang="en-US" sz="1400" dirty="0"/>
                        <a:t>为全部实习学生购买保险。</a:t>
                      </a:r>
                    </a:p>
                  </a:txBody>
                  <a:tcPr/>
                </a:tc>
                <a:tc>
                  <a:txBody>
                    <a:bodyPr/>
                    <a:lstStyle/>
                    <a:p>
                      <a:r>
                        <a:rPr lang="zh-CN" altLang="en-US" sz="1400" dirty="0"/>
                        <a:t>实习前</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400" dirty="0"/>
                        <a:t>实训主任</a:t>
                      </a:r>
                    </a:p>
                  </a:txBody>
                  <a:tcPr/>
                </a:tc>
                <a:extLst>
                  <a:ext uri="{0D108BD9-81ED-4DB2-BD59-A6C34878D82A}">
                    <a16:rowId xmlns:a16="http://schemas.microsoft.com/office/drawing/2014/main" val="3892009076"/>
                  </a:ext>
                </a:extLst>
              </a:tr>
              <a:tr h="370840">
                <a:tc>
                  <a:txBody>
                    <a:bodyPr/>
                    <a:lstStyle/>
                    <a:p>
                      <a:r>
                        <a:rPr lang="en-US" altLang="zh-CN" sz="1400" dirty="0"/>
                        <a:t>9.</a:t>
                      </a:r>
                      <a:r>
                        <a:rPr lang="zh-CN" altLang="en-US" sz="1400" dirty="0"/>
                        <a:t>遴选和分配校内指导老师。</a:t>
                      </a:r>
                    </a:p>
                  </a:txBody>
                  <a:tcPr/>
                </a:tc>
                <a:tc>
                  <a:txBody>
                    <a:bodyPr/>
                    <a:lstStyle/>
                    <a:p>
                      <a:r>
                        <a:rPr lang="zh-CN" altLang="en-US" sz="1400" dirty="0"/>
                        <a:t>实习前</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400" dirty="0"/>
                        <a:t>二级学院分管实习教学领导、实训主任</a:t>
                      </a:r>
                    </a:p>
                  </a:txBody>
                  <a:tcPr/>
                </a:tc>
                <a:extLst>
                  <a:ext uri="{0D108BD9-81ED-4DB2-BD59-A6C34878D82A}">
                    <a16:rowId xmlns:a16="http://schemas.microsoft.com/office/drawing/2014/main" val="3374628761"/>
                  </a:ext>
                </a:extLst>
              </a:tr>
              <a:tr h="370840">
                <a:tc>
                  <a:txBody>
                    <a:bodyPr/>
                    <a:lstStyle/>
                    <a:p>
                      <a:r>
                        <a:rPr lang="en-US" altLang="zh-CN" sz="1400" dirty="0"/>
                        <a:t>10.</a:t>
                      </a:r>
                      <a:r>
                        <a:rPr lang="zh-CN" altLang="en-US" sz="1400" dirty="0"/>
                        <a:t>二级学院制定实习方案，报二级学院专业建设委员会审定后，报教务处备案。实习须提前</a:t>
                      </a:r>
                      <a:r>
                        <a:rPr lang="en-US" altLang="zh-CN" sz="1400" dirty="0"/>
                        <a:t>20</a:t>
                      </a:r>
                      <a:r>
                        <a:rPr lang="zh-CN" altLang="en-US" sz="1400" dirty="0"/>
                        <a:t>天报备。</a:t>
                      </a:r>
                    </a:p>
                  </a:txBody>
                  <a:tcPr/>
                </a:tc>
                <a:tc>
                  <a:txBody>
                    <a:bodyPr/>
                    <a:lstStyle/>
                    <a:p>
                      <a:r>
                        <a:rPr lang="zh-CN" altLang="en-US" sz="1400" dirty="0"/>
                        <a:t>实习前</a:t>
                      </a:r>
                    </a:p>
                  </a:txBody>
                  <a:tcPr/>
                </a:tc>
                <a:tc>
                  <a:txBody>
                    <a:bodyPr/>
                    <a:lstStyle/>
                    <a:p>
                      <a:r>
                        <a:rPr lang="zh-CN" altLang="en-US" sz="1400" dirty="0"/>
                        <a:t>二级学院分管实习教学领导</a:t>
                      </a:r>
                    </a:p>
                  </a:txBody>
                  <a:tcPr/>
                </a:tc>
                <a:extLst>
                  <a:ext uri="{0D108BD9-81ED-4DB2-BD59-A6C34878D82A}">
                    <a16:rowId xmlns:a16="http://schemas.microsoft.com/office/drawing/2014/main" val="167173962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t>11.</a:t>
                      </a:r>
                      <a:r>
                        <a:rPr lang="zh-CN" altLang="en-US" sz="1400" dirty="0"/>
                        <a:t>二级学院组织签订实习三方协议。</a:t>
                      </a:r>
                    </a:p>
                  </a:txBody>
                  <a:tcPr/>
                </a:tc>
                <a:tc>
                  <a:txBody>
                    <a:bodyPr/>
                    <a:lstStyle/>
                    <a:p>
                      <a:r>
                        <a:rPr lang="zh-CN" altLang="en-US" sz="1400" dirty="0"/>
                        <a:t>实习前</a:t>
                      </a:r>
                    </a:p>
                  </a:txBody>
                  <a:tcPr/>
                </a:tc>
                <a:tc>
                  <a:txBody>
                    <a:bodyPr/>
                    <a:lstStyle/>
                    <a:p>
                      <a:r>
                        <a:rPr lang="zh-CN" altLang="en-US" sz="1400" dirty="0"/>
                        <a:t>实训主任</a:t>
                      </a:r>
                    </a:p>
                  </a:txBody>
                  <a:tcPr/>
                </a:tc>
                <a:extLst>
                  <a:ext uri="{0D108BD9-81ED-4DB2-BD59-A6C34878D82A}">
                    <a16:rowId xmlns:a16="http://schemas.microsoft.com/office/drawing/2014/main" val="17797857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t>12.</a:t>
                      </a:r>
                      <a:r>
                        <a:rPr lang="zh-CN" altLang="en-US" sz="1400" dirty="0"/>
                        <a:t>分两个层次（学院、班级）召开学生实习前动员大会。并开展集中安全教育，设备安全考试，考试合格者可以参加实习。</a:t>
                      </a:r>
                    </a:p>
                  </a:txBody>
                  <a:tcPr/>
                </a:tc>
                <a:tc>
                  <a:txBody>
                    <a:bodyPr/>
                    <a:lstStyle/>
                    <a:p>
                      <a:r>
                        <a:rPr lang="zh-CN" altLang="en-US" sz="1400" dirty="0"/>
                        <a:t>实习前</a:t>
                      </a:r>
                    </a:p>
                  </a:txBody>
                  <a:tcPr/>
                </a:tc>
                <a:tc>
                  <a:txBody>
                    <a:bodyPr/>
                    <a:lstStyle/>
                    <a:p>
                      <a:r>
                        <a:rPr lang="zh-CN" altLang="en-US" sz="1400" dirty="0"/>
                        <a:t>二级学院分管实习教学领导</a:t>
                      </a:r>
                    </a:p>
                  </a:txBody>
                  <a:tcPr/>
                </a:tc>
                <a:extLst>
                  <a:ext uri="{0D108BD9-81ED-4DB2-BD59-A6C34878D82A}">
                    <a16:rowId xmlns:a16="http://schemas.microsoft.com/office/drawing/2014/main" val="102878975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t>13.</a:t>
                      </a:r>
                      <a:r>
                        <a:rPr lang="zh-CN" altLang="en-US" sz="1400" dirty="0"/>
                        <a:t>二级学院与实习单位共同制定实习管理办法和突发事件应急预案。</a:t>
                      </a:r>
                    </a:p>
                  </a:txBody>
                  <a:tcPr/>
                </a:tc>
                <a:tc>
                  <a:txBody>
                    <a:bodyPr/>
                    <a:lstStyle/>
                    <a:p>
                      <a:r>
                        <a:rPr lang="zh-CN" altLang="en-US" sz="1400" dirty="0"/>
                        <a:t>实习前</a:t>
                      </a:r>
                    </a:p>
                  </a:txBody>
                  <a:tcPr/>
                </a:tc>
                <a:tc>
                  <a:txBody>
                    <a:bodyPr/>
                    <a:lstStyle/>
                    <a:p>
                      <a:r>
                        <a:rPr lang="zh-CN" altLang="en-US" sz="1400"/>
                        <a:t>二级学院分管领导</a:t>
                      </a:r>
                      <a:endParaRPr lang="zh-CN" altLang="en-US" sz="1400" dirty="0"/>
                    </a:p>
                  </a:txBody>
                  <a:tcPr/>
                </a:tc>
                <a:extLst>
                  <a:ext uri="{0D108BD9-81ED-4DB2-BD59-A6C34878D82A}">
                    <a16:rowId xmlns:a16="http://schemas.microsoft.com/office/drawing/2014/main" val="3140514042"/>
                  </a:ext>
                </a:extLst>
              </a:tr>
              <a:tr h="370840">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400" dirty="0"/>
                        <a:t>实习前交教务处备查资料：①各专业岗位实习标准；②各专业岗位实习方案和应急预案；③学生实习信息统计表；④实习单位基本信息表（附实习单位资质）；⑤实习单位考察报告；⑥相关备案材料（含跨省、境外实习）。</a:t>
                      </a:r>
                      <a:endParaRPr lang="en-US" altLang="zh-CN"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400" dirty="0"/>
                        <a:t>实习前二级学院保留的备案资料：①实习三方协议；②安全教育培训记录及照片；③安全教育考核试卷及考试过程记录；④自主选择顶岗实习单位申请表；⑤外出实习住宿申请表；⑥学生实习告家长书；⑦实习变更审批资料。</a:t>
                      </a:r>
                    </a:p>
                  </a:txBody>
                  <a:tcPr/>
                </a:tc>
                <a:tc hMerge="1">
                  <a:txBody>
                    <a:bodyPr/>
                    <a:lstStyle/>
                    <a:p>
                      <a:endParaRPr lang="zh-CN" altLang="en-US" sz="1600" dirty="0"/>
                    </a:p>
                  </a:txBody>
                  <a:tcPr/>
                </a:tc>
                <a:tc hMerge="1">
                  <a:txBody>
                    <a:bodyPr/>
                    <a:lstStyle/>
                    <a:p>
                      <a:endParaRPr lang="zh-CN" altLang="en-US" sz="1600" dirty="0"/>
                    </a:p>
                  </a:txBody>
                  <a:tcPr/>
                </a:tc>
                <a:extLst>
                  <a:ext uri="{0D108BD9-81ED-4DB2-BD59-A6C34878D82A}">
                    <a16:rowId xmlns:a16="http://schemas.microsoft.com/office/drawing/2014/main" val="2489491759"/>
                  </a:ext>
                </a:extLst>
              </a:tr>
            </a:tbl>
          </a:graphicData>
        </a:graphic>
      </p:graphicFrame>
    </p:spTree>
    <p:extLst>
      <p:ext uri="{BB962C8B-B14F-4D97-AF65-F5344CB8AC3E}">
        <p14:creationId xmlns:p14="http://schemas.microsoft.com/office/powerpoint/2010/main" val="680258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6A5A8DCD-3993-83E3-514D-84764D3453FD}"/>
              </a:ext>
            </a:extLst>
          </p:cNvPr>
          <p:cNvSpPr txBox="1"/>
          <p:nvPr/>
        </p:nvSpPr>
        <p:spPr>
          <a:xfrm>
            <a:off x="0" y="0"/>
            <a:ext cx="6294268" cy="46166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zh-CN" altLang="en-US" sz="2400" dirty="0"/>
              <a:t>岗位实习过程管理及实习结束后材料归档</a:t>
            </a:r>
          </a:p>
        </p:txBody>
      </p:sp>
      <p:graphicFrame>
        <p:nvGraphicFramePr>
          <p:cNvPr id="3" name="表格 3">
            <a:extLst>
              <a:ext uri="{FF2B5EF4-FFF2-40B4-BE49-F238E27FC236}">
                <a16:creationId xmlns:a16="http://schemas.microsoft.com/office/drawing/2014/main" id="{9061CD6B-05A2-6252-B0CC-F27F682ABC0E}"/>
              </a:ext>
            </a:extLst>
          </p:cNvPr>
          <p:cNvGraphicFramePr>
            <a:graphicFrameLocks noGrp="1"/>
          </p:cNvGraphicFramePr>
          <p:nvPr>
            <p:extLst>
              <p:ext uri="{D42A27DB-BD31-4B8C-83A1-F6EECF244321}">
                <p14:modId xmlns:p14="http://schemas.microsoft.com/office/powerpoint/2010/main" val="768229436"/>
              </p:ext>
            </p:extLst>
          </p:nvPr>
        </p:nvGraphicFramePr>
        <p:xfrm>
          <a:off x="0" y="545829"/>
          <a:ext cx="12192000" cy="4993640"/>
        </p:xfrm>
        <a:graphic>
          <a:graphicData uri="http://schemas.openxmlformats.org/drawingml/2006/table">
            <a:tbl>
              <a:tblPr firstRow="1" bandRow="1">
                <a:tableStyleId>{5C22544A-7EE6-4342-B048-85BDC9FD1C3A}</a:tableStyleId>
              </a:tblPr>
              <a:tblGrid>
                <a:gridCol w="8361028">
                  <a:extLst>
                    <a:ext uri="{9D8B030D-6E8A-4147-A177-3AD203B41FA5}">
                      <a16:colId xmlns:a16="http://schemas.microsoft.com/office/drawing/2014/main" val="1003846363"/>
                    </a:ext>
                  </a:extLst>
                </a:gridCol>
                <a:gridCol w="3830972">
                  <a:extLst>
                    <a:ext uri="{9D8B030D-6E8A-4147-A177-3AD203B41FA5}">
                      <a16:colId xmlns:a16="http://schemas.microsoft.com/office/drawing/2014/main" val="261776779"/>
                    </a:ext>
                  </a:extLst>
                </a:gridCol>
              </a:tblGrid>
              <a:tr h="370840">
                <a:tc>
                  <a:txBody>
                    <a:bodyPr/>
                    <a:lstStyle/>
                    <a:p>
                      <a:r>
                        <a:rPr lang="zh-CN" altLang="en-US" sz="1600" dirty="0"/>
                        <a:t>工作流程</a:t>
                      </a:r>
                    </a:p>
                  </a:txBody>
                  <a:tcPr/>
                </a:tc>
                <a:tc>
                  <a:txBody>
                    <a:bodyPr/>
                    <a:lstStyle/>
                    <a:p>
                      <a:r>
                        <a:rPr lang="zh-CN" altLang="en-US" sz="1600" dirty="0"/>
                        <a:t>责任人</a:t>
                      </a:r>
                    </a:p>
                  </a:txBody>
                  <a:tcPr/>
                </a:tc>
                <a:extLst>
                  <a:ext uri="{0D108BD9-81ED-4DB2-BD59-A6C34878D82A}">
                    <a16:rowId xmlns:a16="http://schemas.microsoft.com/office/drawing/2014/main" val="534914738"/>
                  </a:ext>
                </a:extLst>
              </a:tr>
              <a:tr h="370840">
                <a:tc>
                  <a:txBody>
                    <a:bodyPr/>
                    <a:lstStyle/>
                    <a:p>
                      <a:r>
                        <a:rPr lang="en-US" altLang="zh-CN" sz="1600" dirty="0"/>
                        <a:t>1.</a:t>
                      </a:r>
                      <a:r>
                        <a:rPr lang="zh-CN" altLang="en-US" sz="1600" dirty="0"/>
                        <a:t>组织学生到达各实习单位，做好交接安排工作。</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二级学院分管实习教学领导、实训主任</a:t>
                      </a:r>
                    </a:p>
                  </a:txBody>
                  <a:tcPr/>
                </a:tc>
                <a:extLst>
                  <a:ext uri="{0D108BD9-81ED-4DB2-BD59-A6C34878D82A}">
                    <a16:rowId xmlns:a16="http://schemas.microsoft.com/office/drawing/2014/main" val="296268930"/>
                  </a:ext>
                </a:extLst>
              </a:tr>
              <a:tr h="370840">
                <a:tc>
                  <a:txBody>
                    <a:bodyPr/>
                    <a:lstStyle/>
                    <a:p>
                      <a:r>
                        <a:rPr lang="en-US" altLang="zh-CN" sz="1600" dirty="0"/>
                        <a:t>2.</a:t>
                      </a:r>
                      <a:r>
                        <a:rPr lang="zh-CN" altLang="en-US" sz="1600" dirty="0"/>
                        <a:t>按照</a:t>
                      </a:r>
                      <a:r>
                        <a:rPr lang="en-US" altLang="zh-CN" sz="1600" dirty="0"/>
                        <a:t>《</a:t>
                      </a:r>
                      <a:r>
                        <a:rPr lang="zh-CN" altLang="en-US" sz="1600" dirty="0"/>
                        <a:t>泸州职业技术学院实习管理办法</a:t>
                      </a:r>
                      <a:r>
                        <a:rPr lang="en-US" altLang="zh-CN" sz="1600" dirty="0"/>
                        <a:t>》</a:t>
                      </a:r>
                      <a:r>
                        <a:rPr lang="zh-CN" altLang="en-US" sz="1600" dirty="0"/>
                        <a:t>、各二级学院岗位实习方案、各专业岗位实习标准</a:t>
                      </a:r>
                      <a:r>
                        <a:rPr lang="en-US" altLang="zh-CN" sz="1600" dirty="0"/>
                        <a:t>》</a:t>
                      </a:r>
                      <a:r>
                        <a:rPr lang="zh-CN" altLang="en-US" sz="1600" dirty="0"/>
                        <a:t>做好实习单位检查、学生实习指导，做好相关记录、实习变更审核等。</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二级学院分管实习教学领导、实训主任、指导教师</a:t>
                      </a:r>
                    </a:p>
                  </a:txBody>
                  <a:tcPr/>
                </a:tc>
                <a:extLst>
                  <a:ext uri="{0D108BD9-81ED-4DB2-BD59-A6C34878D82A}">
                    <a16:rowId xmlns:a16="http://schemas.microsoft.com/office/drawing/2014/main" val="2163731797"/>
                  </a:ext>
                </a:extLst>
              </a:tr>
              <a:tr h="370840">
                <a:tc>
                  <a:txBody>
                    <a:bodyPr/>
                    <a:lstStyle/>
                    <a:p>
                      <a:r>
                        <a:rPr lang="en-US" altLang="zh-CN" sz="1600" dirty="0"/>
                        <a:t>3.</a:t>
                      </a:r>
                      <a:r>
                        <a:rPr lang="zh-CN" altLang="en-US" sz="1600" dirty="0"/>
                        <a:t>学校实习指导教师和校外实习指导教师在实习期间开展业务指导和日常巡查，并分别每日向二级学院和实习单位报告学生实习情况。二级学院每日做好汇总，如有特殊情况，须立即向教务处报告。</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二级学院分管实习教学领导、实训主任、指导教师、教务处</a:t>
                      </a:r>
                    </a:p>
                  </a:txBody>
                  <a:tcPr/>
                </a:tc>
                <a:extLst>
                  <a:ext uri="{0D108BD9-81ED-4DB2-BD59-A6C34878D82A}">
                    <a16:rowId xmlns:a16="http://schemas.microsoft.com/office/drawing/2014/main" val="2109952023"/>
                  </a:ext>
                </a:extLst>
              </a:tr>
              <a:tr h="370840">
                <a:tc>
                  <a:txBody>
                    <a:bodyPr/>
                    <a:lstStyle/>
                    <a:p>
                      <a:r>
                        <a:rPr lang="en-US" altLang="zh-CN" sz="1600" dirty="0"/>
                        <a:t>4.</a:t>
                      </a:r>
                      <a:r>
                        <a:rPr lang="zh-CN" altLang="en-US" sz="1600" dirty="0"/>
                        <a:t>做好顶岗实习管理系统数据维护相关内容。</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二级学学院、教务处系统维护人员</a:t>
                      </a:r>
                    </a:p>
                  </a:txBody>
                  <a:tcPr/>
                </a:tc>
                <a:extLst>
                  <a:ext uri="{0D108BD9-81ED-4DB2-BD59-A6C34878D82A}">
                    <a16:rowId xmlns:a16="http://schemas.microsoft.com/office/drawing/2014/main" val="3429265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5.</a:t>
                      </a:r>
                      <a:r>
                        <a:rPr lang="zh-CN" altLang="en-US" sz="1600" dirty="0"/>
                        <a:t>学生每日在实习平台上完成实习日志撰写，上传实习照片。校内实习指导教师每日完成审核和指导。</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指导教师</a:t>
                      </a:r>
                    </a:p>
                  </a:txBody>
                  <a:tcPr/>
                </a:tc>
                <a:extLst>
                  <a:ext uri="{0D108BD9-81ED-4DB2-BD59-A6C34878D82A}">
                    <a16:rowId xmlns:a16="http://schemas.microsoft.com/office/drawing/2014/main" val="7326551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dirty="0"/>
                        <a:t>6.</a:t>
                      </a:r>
                      <a:r>
                        <a:rPr lang="zh-CN" altLang="en-US" sz="1600" dirty="0"/>
                        <a:t>二级学院根据疫情防控要求，开展中期实习巡查指导，同时开展专业调研，形成专业调研报告和新闻稿。</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dirty="0"/>
                        <a:t>二级学院分管实习教学领导、实训主任、指导教师</a:t>
                      </a:r>
                    </a:p>
                  </a:txBody>
                  <a:tcPr/>
                </a:tc>
                <a:extLst>
                  <a:ext uri="{0D108BD9-81ED-4DB2-BD59-A6C34878D82A}">
                    <a16:rowId xmlns:a16="http://schemas.microsoft.com/office/drawing/2014/main" val="4054323953"/>
                  </a:ext>
                </a:extLst>
              </a:tr>
              <a:tr h="370840">
                <a:tc>
                  <a:txBody>
                    <a:bodyPr/>
                    <a:lstStyle/>
                    <a:p>
                      <a:r>
                        <a:rPr lang="en-US" altLang="zh-CN" sz="1600" dirty="0"/>
                        <a:t>7.</a:t>
                      </a:r>
                      <a:r>
                        <a:rPr lang="zh-CN" altLang="en-US" sz="1600" dirty="0"/>
                        <a:t>实习结束后做好学生实习资料收集、成绩评定和资料归档工作。</a:t>
                      </a:r>
                    </a:p>
                  </a:txBody>
                  <a:tcPr/>
                </a:tc>
                <a:tc>
                  <a:txBody>
                    <a:bodyPr/>
                    <a:lstStyle/>
                    <a:p>
                      <a:r>
                        <a:rPr lang="zh-CN" altLang="en-US" sz="1600" dirty="0"/>
                        <a:t>指导教师、辅导员</a:t>
                      </a:r>
                    </a:p>
                  </a:txBody>
                  <a:tcPr/>
                </a:tc>
                <a:extLst>
                  <a:ext uri="{0D108BD9-81ED-4DB2-BD59-A6C34878D82A}">
                    <a16:rowId xmlns:a16="http://schemas.microsoft.com/office/drawing/2014/main" val="1334903153"/>
                  </a:ext>
                </a:extLst>
              </a:tr>
              <a:tr h="370840">
                <a:tc gridSpan="2">
                  <a:txBody>
                    <a:bodyPr/>
                    <a:lstStyle/>
                    <a:p>
                      <a:r>
                        <a:rPr lang="zh-CN" altLang="en-US" sz="1600" dirty="0"/>
                        <a:t>实习过程中备案资料：①实习平台数据；②指导教师指导记录表。</a:t>
                      </a:r>
                    </a:p>
                  </a:txBody>
                  <a:tcPr/>
                </a:tc>
                <a:tc hMerge="1">
                  <a:txBody>
                    <a:bodyPr/>
                    <a:lstStyle/>
                    <a:p>
                      <a:endParaRPr lang="zh-CN" altLang="en-US" sz="1600" dirty="0"/>
                    </a:p>
                  </a:txBody>
                  <a:tcPr/>
                </a:tc>
                <a:extLst>
                  <a:ext uri="{0D108BD9-81ED-4DB2-BD59-A6C34878D82A}">
                    <a16:rowId xmlns:a16="http://schemas.microsoft.com/office/drawing/2014/main" val="1709110191"/>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kern="1200" dirty="0">
                          <a:solidFill>
                            <a:schemeClr val="dk1"/>
                          </a:solidFill>
                          <a:latin typeface="+mn-lt"/>
                          <a:ea typeface="+mn-ea"/>
                          <a:cs typeface="+mn-cs"/>
                        </a:rPr>
                        <a:t>立卷归档材料：</a:t>
                      </a:r>
                      <a:r>
                        <a:rPr lang="zh-CN" altLang="zh-CN" sz="1600" kern="1200" dirty="0">
                          <a:solidFill>
                            <a:schemeClr val="dk1"/>
                          </a:solidFill>
                          <a:latin typeface="+mn-lt"/>
                          <a:ea typeface="+mn-ea"/>
                          <a:cs typeface="+mn-cs"/>
                        </a:rPr>
                        <a:t>实习三方协议；实习方案；学生实习报告；学生实习</a:t>
                      </a:r>
                      <a:r>
                        <a:rPr lang="zh-CN" altLang="en-US" sz="1600" kern="1200" dirty="0">
                          <a:solidFill>
                            <a:schemeClr val="dk1"/>
                          </a:solidFill>
                          <a:latin typeface="+mn-lt"/>
                          <a:ea typeface="+mn-ea"/>
                          <a:cs typeface="+mn-cs"/>
                        </a:rPr>
                        <a:t>鉴定表</a:t>
                      </a:r>
                      <a:r>
                        <a:rPr lang="zh-CN" altLang="zh-CN" sz="1600" kern="1200" dirty="0">
                          <a:solidFill>
                            <a:schemeClr val="dk1"/>
                          </a:solidFill>
                          <a:latin typeface="+mn-lt"/>
                          <a:ea typeface="+mn-ea"/>
                          <a:cs typeface="+mn-cs"/>
                        </a:rPr>
                        <a:t>；学生实习日志；学生实习检查记录；有关佐证材料（如照片、音视频等）。</a:t>
                      </a:r>
                      <a:endParaRPr lang="zh-CN" altLang="en-US" sz="1600" kern="1200" dirty="0">
                        <a:solidFill>
                          <a:schemeClr val="dk1"/>
                        </a:solidFill>
                        <a:latin typeface="+mn-lt"/>
                        <a:ea typeface="+mn-ea"/>
                        <a:cs typeface="+mn-cs"/>
                      </a:endParaRPr>
                    </a:p>
                  </a:txBody>
                  <a:tcPr/>
                </a:tc>
                <a:tc hMerge="1">
                  <a:txBody>
                    <a:bodyPr/>
                    <a:lstStyle/>
                    <a:p>
                      <a:endParaRPr lang="zh-CN" altLang="en-US"/>
                    </a:p>
                  </a:txBody>
                  <a:tcPr/>
                </a:tc>
                <a:extLst>
                  <a:ext uri="{0D108BD9-81ED-4DB2-BD59-A6C34878D82A}">
                    <a16:rowId xmlns:a16="http://schemas.microsoft.com/office/drawing/2014/main" val="201631735"/>
                  </a:ext>
                </a:extLst>
              </a:tr>
            </a:tbl>
          </a:graphicData>
        </a:graphic>
      </p:graphicFrame>
    </p:spTree>
    <p:extLst>
      <p:ext uri="{BB962C8B-B14F-4D97-AF65-F5344CB8AC3E}">
        <p14:creationId xmlns:p14="http://schemas.microsoft.com/office/powerpoint/2010/main" val="180253333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TotalTime>
  <Words>902</Words>
  <Application>Microsoft Office PowerPoint</Application>
  <PresentationFormat>宽屏</PresentationFormat>
  <Paragraphs>64</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等线</vt:lpstr>
      <vt:lpstr>等线 Light</vt:lpstr>
      <vt:lpstr>Arial</vt:lpstr>
      <vt:lpstr>Office 主题​​</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cp:lastModifiedBy>
  <cp:revision>21</cp:revision>
  <cp:lastPrinted>2022-09-21T02:08:00Z</cp:lastPrinted>
  <dcterms:created xsi:type="dcterms:W3CDTF">2021-08-18T02:36:39Z</dcterms:created>
  <dcterms:modified xsi:type="dcterms:W3CDTF">2022-12-09T13:07:32Z</dcterms:modified>
</cp:coreProperties>
</file>